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0A651-E748-4F7E-A480-1B5F96D938C7}" type="datetimeFigureOut">
              <a:rPr lang="en-US" smtClean="0"/>
              <a:t>10/24/2009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48325-D0B6-4234-9320-9BB252ABCB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0A651-E748-4F7E-A480-1B5F96D938C7}" type="datetimeFigureOut">
              <a:rPr lang="en-US" smtClean="0"/>
              <a:t>10/24/2009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48325-D0B6-4234-9320-9BB252ABCB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0A651-E748-4F7E-A480-1B5F96D938C7}" type="datetimeFigureOut">
              <a:rPr lang="en-US" smtClean="0"/>
              <a:t>10/24/2009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48325-D0B6-4234-9320-9BB252ABCB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0A651-E748-4F7E-A480-1B5F96D938C7}" type="datetimeFigureOut">
              <a:rPr lang="en-US" smtClean="0"/>
              <a:t>10/24/2009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48325-D0B6-4234-9320-9BB252ABCB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0A651-E748-4F7E-A480-1B5F96D938C7}" type="datetimeFigureOut">
              <a:rPr lang="en-US" smtClean="0"/>
              <a:t>10/24/2009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48325-D0B6-4234-9320-9BB252ABCB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0A651-E748-4F7E-A480-1B5F96D938C7}" type="datetimeFigureOut">
              <a:rPr lang="en-US" smtClean="0"/>
              <a:t>10/24/2009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48325-D0B6-4234-9320-9BB252ABCB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0A651-E748-4F7E-A480-1B5F96D938C7}" type="datetimeFigureOut">
              <a:rPr lang="en-US" smtClean="0"/>
              <a:t>10/24/2009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48325-D0B6-4234-9320-9BB252ABCB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0A651-E748-4F7E-A480-1B5F96D938C7}" type="datetimeFigureOut">
              <a:rPr lang="en-US" smtClean="0"/>
              <a:t>10/24/2009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48325-D0B6-4234-9320-9BB252ABCB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0A651-E748-4F7E-A480-1B5F96D938C7}" type="datetimeFigureOut">
              <a:rPr lang="en-US" smtClean="0"/>
              <a:t>10/24/2009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48325-D0B6-4234-9320-9BB252ABCB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0A651-E748-4F7E-A480-1B5F96D938C7}" type="datetimeFigureOut">
              <a:rPr lang="en-US" smtClean="0"/>
              <a:t>10/24/2009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48325-D0B6-4234-9320-9BB252ABCB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0A651-E748-4F7E-A480-1B5F96D938C7}" type="datetimeFigureOut">
              <a:rPr lang="en-US" smtClean="0"/>
              <a:t>10/24/2009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48325-D0B6-4234-9320-9BB252ABCB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0A651-E748-4F7E-A480-1B5F96D938C7}" type="datetimeFigureOut">
              <a:rPr lang="en-US" smtClean="0"/>
              <a:t>10/24/2009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348325-D0B6-4234-9320-9BB252ABCB9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gif"/><Relationship Id="rId2" Type="http://schemas.openxmlformats.org/officeDocument/2006/relationships/hyperlink" Target="http://wikitravel.org/en/Image:Ciudad_de_las_ciencias_noche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>
            <a:noAutofit/>
          </a:bodyPr>
          <a:lstStyle/>
          <a:p>
            <a:r>
              <a:rPr lang="en-US" sz="8800" dirty="0" smtClean="0">
                <a:solidFill>
                  <a:srgbClr val="0070C0"/>
                </a:solidFill>
                <a:latin typeface="AR DARLING" pitchFamily="2" charset="0"/>
              </a:rPr>
              <a:t>W</a:t>
            </a:r>
            <a:r>
              <a:rPr lang="en-US" sz="8800" dirty="0" smtClean="0">
                <a:solidFill>
                  <a:srgbClr val="FF0000"/>
                </a:solidFill>
                <a:latin typeface="AR DARLING" pitchFamily="2" charset="0"/>
              </a:rPr>
              <a:t>e</a:t>
            </a:r>
            <a:r>
              <a:rPr lang="en-US" sz="8800" dirty="0" smtClean="0">
                <a:solidFill>
                  <a:srgbClr val="FFFF00"/>
                </a:solidFill>
                <a:latin typeface="AR DARLING" pitchFamily="2" charset="0"/>
              </a:rPr>
              <a:t>l</a:t>
            </a:r>
            <a:r>
              <a:rPr lang="en-US" sz="8800" dirty="0" smtClean="0">
                <a:solidFill>
                  <a:srgbClr val="0070C0"/>
                </a:solidFill>
                <a:latin typeface="AR DARLING" pitchFamily="2" charset="0"/>
              </a:rPr>
              <a:t>c</a:t>
            </a:r>
            <a:r>
              <a:rPr lang="en-US" sz="8800" dirty="0" smtClean="0">
                <a:solidFill>
                  <a:srgbClr val="FF0000"/>
                </a:solidFill>
                <a:latin typeface="AR DARLING" pitchFamily="2" charset="0"/>
              </a:rPr>
              <a:t>o</a:t>
            </a:r>
            <a:r>
              <a:rPr lang="en-US" sz="8800" dirty="0" smtClean="0">
                <a:solidFill>
                  <a:srgbClr val="FFFF00"/>
                </a:solidFill>
                <a:latin typeface="AR DARLING" pitchFamily="2" charset="0"/>
              </a:rPr>
              <a:t>m</a:t>
            </a:r>
            <a:r>
              <a:rPr lang="en-US" sz="8800" dirty="0" smtClean="0">
                <a:solidFill>
                  <a:srgbClr val="0070C0"/>
                </a:solidFill>
                <a:latin typeface="AR DARLING" pitchFamily="2" charset="0"/>
              </a:rPr>
              <a:t>e</a:t>
            </a:r>
            <a:r>
              <a:rPr lang="en-US" sz="8800" dirty="0" smtClean="0">
                <a:latin typeface="AR DARLING" pitchFamily="2" charset="0"/>
              </a:rPr>
              <a:t> </a:t>
            </a:r>
            <a:r>
              <a:rPr lang="en-US" sz="8800" dirty="0" smtClean="0">
                <a:solidFill>
                  <a:srgbClr val="FF0000"/>
                </a:solidFill>
                <a:latin typeface="AR DARLING" pitchFamily="2" charset="0"/>
              </a:rPr>
              <a:t>t</a:t>
            </a:r>
            <a:r>
              <a:rPr lang="en-US" sz="8800" dirty="0" smtClean="0">
                <a:solidFill>
                  <a:srgbClr val="FFFF00"/>
                </a:solidFill>
                <a:latin typeface="AR DARLING" pitchFamily="2" charset="0"/>
              </a:rPr>
              <a:t>o</a:t>
            </a:r>
            <a:r>
              <a:rPr lang="en-US" sz="8800" dirty="0" smtClean="0">
                <a:latin typeface="AR DARLING" pitchFamily="2" charset="0"/>
              </a:rPr>
              <a:t> </a:t>
            </a:r>
            <a:r>
              <a:rPr lang="en-US" sz="8800" dirty="0" smtClean="0">
                <a:solidFill>
                  <a:srgbClr val="0070C0"/>
                </a:solidFill>
                <a:latin typeface="AR DARLING" pitchFamily="2" charset="0"/>
              </a:rPr>
              <a:t>V</a:t>
            </a:r>
            <a:r>
              <a:rPr lang="en-US" sz="8800" dirty="0" smtClean="0">
                <a:solidFill>
                  <a:srgbClr val="FF0000"/>
                </a:solidFill>
                <a:latin typeface="AR DARLING" pitchFamily="2" charset="0"/>
              </a:rPr>
              <a:t>a</a:t>
            </a:r>
            <a:r>
              <a:rPr lang="en-US" sz="8800" dirty="0" smtClean="0">
                <a:solidFill>
                  <a:srgbClr val="FFFF00"/>
                </a:solidFill>
                <a:latin typeface="AR DARLING" pitchFamily="2" charset="0"/>
              </a:rPr>
              <a:t>l</a:t>
            </a:r>
            <a:r>
              <a:rPr lang="en-US" sz="8800" dirty="0" smtClean="0">
                <a:solidFill>
                  <a:srgbClr val="0070C0"/>
                </a:solidFill>
                <a:latin typeface="AR DARLING" pitchFamily="2" charset="0"/>
              </a:rPr>
              <a:t>e</a:t>
            </a:r>
            <a:r>
              <a:rPr lang="en-US" sz="8800" dirty="0" smtClean="0">
                <a:solidFill>
                  <a:srgbClr val="FF0000"/>
                </a:solidFill>
                <a:latin typeface="AR DARLING" pitchFamily="2" charset="0"/>
              </a:rPr>
              <a:t>n</a:t>
            </a:r>
            <a:r>
              <a:rPr lang="en-US" sz="8800" dirty="0" smtClean="0">
                <a:solidFill>
                  <a:srgbClr val="FFFF00"/>
                </a:solidFill>
                <a:latin typeface="AR DARLING" pitchFamily="2" charset="0"/>
              </a:rPr>
              <a:t>c</a:t>
            </a:r>
            <a:r>
              <a:rPr lang="en-US" sz="8800" dirty="0" smtClean="0">
                <a:solidFill>
                  <a:srgbClr val="0070C0"/>
                </a:solidFill>
                <a:latin typeface="AR DARLING" pitchFamily="2" charset="0"/>
              </a:rPr>
              <a:t>i</a:t>
            </a:r>
            <a:r>
              <a:rPr lang="en-US" sz="8800" dirty="0" smtClean="0">
                <a:solidFill>
                  <a:srgbClr val="FF0000"/>
                </a:solidFill>
                <a:latin typeface="AR DARLING" pitchFamily="2" charset="0"/>
              </a:rPr>
              <a:t>a</a:t>
            </a:r>
            <a:endParaRPr lang="en-US" sz="8800" dirty="0">
              <a:solidFill>
                <a:srgbClr val="FF0000"/>
              </a:solidFill>
              <a:latin typeface="AR DARLING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791200"/>
            <a:ext cx="8153400" cy="334963"/>
          </a:xfrm>
        </p:spPr>
        <p:txBody>
          <a:bodyPr>
            <a:normAutofit fontScale="55000" lnSpcReduction="20000"/>
          </a:bodyPr>
          <a:lstStyle/>
          <a:p>
            <a:endParaRPr lang="en-US" dirty="0"/>
          </a:p>
        </p:txBody>
      </p:sp>
      <p:pic>
        <p:nvPicPr>
          <p:cNvPr id="1028" name="Picture 4" descr="http://www.flags-and-anthems.com/media/flags/flag-land-of-valencia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3600" y="2895600"/>
            <a:ext cx="4762500" cy="23812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58200" cy="1096962"/>
          </a:xfrm>
        </p:spPr>
        <p:txBody>
          <a:bodyPr>
            <a:noAutofit/>
          </a:bodyPr>
          <a:lstStyle/>
          <a:p>
            <a:r>
              <a:rPr lang="en-US" sz="6600" dirty="0" smtClean="0">
                <a:solidFill>
                  <a:srgbClr val="FF0000"/>
                </a:solidFill>
                <a:latin typeface="AR DARLING" pitchFamily="2" charset="0"/>
              </a:rPr>
              <a:t>Welcome to Valencia</a:t>
            </a:r>
            <a:endParaRPr lang="en-US" sz="6600" dirty="0">
              <a:solidFill>
                <a:srgbClr val="FF0000"/>
              </a:solidFill>
              <a:latin typeface="AR DARLING" pitchFamily="2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>
              <a:solidFill>
                <a:srgbClr val="0070C0"/>
              </a:solidFill>
              <a:latin typeface="AR JULIAN" pitchFamily="2" charset="0"/>
            </a:endParaRPr>
          </a:p>
          <a:p>
            <a:pPr>
              <a:buNone/>
            </a:pPr>
            <a:r>
              <a:rPr lang="en-US" sz="4000" dirty="0" smtClean="0">
                <a:solidFill>
                  <a:srgbClr val="FFC000"/>
                </a:solidFill>
                <a:latin typeface="AR JULIAN" pitchFamily="2" charset="0"/>
              </a:rPr>
              <a:t>        </a:t>
            </a:r>
            <a:r>
              <a:rPr lang="en-US" sz="4000" dirty="0" err="1" smtClean="0">
                <a:solidFill>
                  <a:srgbClr val="FFC000"/>
                </a:solidFill>
              </a:rPr>
              <a:t>Historia</a:t>
            </a:r>
            <a:r>
              <a:rPr lang="en-US" sz="4000" dirty="0" smtClean="0">
                <a:solidFill>
                  <a:srgbClr val="FFC000"/>
                </a:solidFill>
              </a:rPr>
              <a:t> </a:t>
            </a:r>
            <a:r>
              <a:rPr lang="en-US" sz="4000" dirty="0">
                <a:solidFill>
                  <a:srgbClr val="FFC000"/>
                </a:solidFill>
              </a:rPr>
              <a:t>de </a:t>
            </a:r>
            <a:r>
              <a:rPr lang="en-US" sz="4000" dirty="0" smtClean="0">
                <a:solidFill>
                  <a:srgbClr val="FFC000"/>
                </a:solidFill>
              </a:rPr>
              <a:t>Valencia:</a:t>
            </a:r>
            <a:endParaRPr lang="en-US" sz="4000" dirty="0">
              <a:solidFill>
                <a:srgbClr val="FFC000"/>
              </a:solidFill>
            </a:endParaRPr>
          </a:p>
          <a:p>
            <a:pPr>
              <a:buNone/>
            </a:pPr>
            <a:endParaRPr lang="en-US" dirty="0" smtClean="0">
              <a:solidFill>
                <a:srgbClr val="C00000"/>
              </a:solidFill>
              <a:latin typeface="AR JULIAN" pitchFamily="2" charset="0"/>
            </a:endParaRPr>
          </a:p>
          <a:p>
            <a:r>
              <a:rPr lang="en-US" dirty="0" smtClean="0">
                <a:solidFill>
                  <a:srgbClr val="0070C0"/>
                </a:solidFill>
                <a:latin typeface="AR JULIAN" pitchFamily="2" charset="0"/>
              </a:rPr>
              <a:t>Valencia is located on Spain's eastern Mediterranean coast, on the Gulf of Valencia at the mouth of the </a:t>
            </a:r>
            <a:r>
              <a:rPr lang="en-US" dirty="0" err="1" smtClean="0">
                <a:solidFill>
                  <a:srgbClr val="0070C0"/>
                </a:solidFill>
                <a:latin typeface="AR JULIAN" pitchFamily="2" charset="0"/>
              </a:rPr>
              <a:t>Turia</a:t>
            </a:r>
            <a:r>
              <a:rPr lang="en-US" dirty="0" smtClean="0">
                <a:solidFill>
                  <a:srgbClr val="0070C0"/>
                </a:solidFill>
                <a:latin typeface="AR JULIAN" pitchFamily="2" charset="0"/>
              </a:rPr>
              <a:t> river. </a:t>
            </a:r>
          </a:p>
          <a:p>
            <a:pPr>
              <a:buNone/>
            </a:pPr>
            <a:endParaRPr lang="en-US" dirty="0" smtClean="0">
              <a:solidFill>
                <a:srgbClr val="0070C0"/>
              </a:solidFill>
              <a:latin typeface="AR JULIAN" pitchFamily="2" charset="0"/>
            </a:endParaRP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>
                <a:solidFill>
                  <a:srgbClr val="0070C0"/>
                </a:solidFill>
                <a:latin typeface="AR DARLING" pitchFamily="2" charset="0"/>
              </a:rPr>
              <a:t>Welcome to Valencia</a:t>
            </a:r>
            <a:endParaRPr lang="en-US" sz="66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>
              <a:solidFill>
                <a:srgbClr val="0070C0"/>
              </a:solidFill>
              <a:latin typeface="AR JULIAN" pitchFamily="2" charset="0"/>
            </a:endParaRPr>
          </a:p>
          <a:p>
            <a:r>
              <a:rPr lang="en-US" dirty="0" smtClean="0">
                <a:solidFill>
                  <a:srgbClr val="FF0000"/>
                </a:solidFill>
                <a:latin typeface="AR JULIAN" pitchFamily="2" charset="0"/>
              </a:rPr>
              <a:t>Valencia was one of the most important sea ports of the Iberian peninsula. Valencia is 350 km from either Madrid to the west or Barcelona, to the north.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686800" cy="1249362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AR DELANEY" pitchFamily="2" charset="0"/>
              </a:rPr>
              <a:t/>
            </a:r>
            <a:br>
              <a:rPr lang="en-US" sz="9600" dirty="0" smtClean="0">
                <a:latin typeface="AR DELANEY" pitchFamily="2" charset="0"/>
              </a:rPr>
            </a:br>
            <a:r>
              <a:rPr lang="en-US" sz="9600" dirty="0">
                <a:latin typeface="AR DELANEY" pitchFamily="2" charset="0"/>
              </a:rPr>
              <a:t/>
            </a:r>
            <a:br>
              <a:rPr lang="en-US" sz="9600" dirty="0">
                <a:latin typeface="AR DELANEY" pitchFamily="2" charset="0"/>
              </a:rPr>
            </a:br>
            <a:r>
              <a:rPr lang="en-US" sz="9600" dirty="0" smtClean="0">
                <a:latin typeface="AR DELANEY" pitchFamily="2" charset="0"/>
              </a:rPr>
              <a:t/>
            </a:r>
            <a:br>
              <a:rPr lang="en-US" sz="9600" dirty="0" smtClean="0">
                <a:latin typeface="AR DELANEY" pitchFamily="2" charset="0"/>
              </a:rPr>
            </a:br>
            <a:r>
              <a:rPr lang="en-US" sz="9600" dirty="0" smtClean="0">
                <a:solidFill>
                  <a:srgbClr val="C00000"/>
                </a:solidFill>
                <a:latin typeface="AR DELANEY" pitchFamily="2" charset="0"/>
              </a:rPr>
              <a:t>¡</a:t>
            </a:r>
            <a:r>
              <a:rPr lang="en-US" sz="9600" dirty="0" err="1" smtClean="0">
                <a:solidFill>
                  <a:srgbClr val="C00000"/>
                </a:solidFill>
                <a:latin typeface="AR DELANEY" pitchFamily="2" charset="0"/>
              </a:rPr>
              <a:t>Visita</a:t>
            </a:r>
            <a:r>
              <a:rPr lang="en-US" sz="9600" dirty="0" smtClean="0">
                <a:solidFill>
                  <a:srgbClr val="C00000"/>
                </a:solidFill>
                <a:latin typeface="AR DELANEY" pitchFamily="2" charset="0"/>
              </a:rPr>
              <a:t> Valencia!</a:t>
            </a:r>
            <a:endParaRPr lang="en-US" sz="9600" dirty="0">
              <a:solidFill>
                <a:srgbClr val="C00000"/>
              </a:solidFill>
              <a:latin typeface="AR DELANEY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4953000"/>
            <a:ext cx="8153400" cy="1173163"/>
          </a:xfrm>
        </p:spPr>
        <p:txBody>
          <a:bodyPr/>
          <a:lstStyle/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dirty="0" smtClean="0"/>
              <a:t>  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15362" name="Picture 2" descr="City of Arts and Science">
            <a:hlinkClick r:id="rId2" tooltip="City of Arts and Science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04800"/>
            <a:ext cx="2762250" cy="2077213"/>
          </a:xfrm>
          <a:prstGeom prst="rect">
            <a:avLst/>
          </a:prstGeom>
          <a:noFill/>
        </p:spPr>
      </p:pic>
      <p:pic>
        <p:nvPicPr>
          <p:cNvPr id="15364" name="Picture 4" descr="http://www.hickerphoto.com/data/media/185/valencia-oranges-spain_1292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13296" y="3276600"/>
            <a:ext cx="4930704" cy="3276600"/>
          </a:xfrm>
          <a:prstGeom prst="rect">
            <a:avLst/>
          </a:prstGeom>
          <a:noFill/>
        </p:spPr>
      </p:pic>
      <p:pic>
        <p:nvPicPr>
          <p:cNvPr id="15366" name="Picture 6" descr="http://www.secretdestinations.com/images/regions/valencia/valencia_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52800" y="3200400"/>
            <a:ext cx="1809750" cy="3486150"/>
          </a:xfrm>
          <a:prstGeom prst="rect">
            <a:avLst/>
          </a:prstGeom>
          <a:noFill/>
        </p:spPr>
      </p:pic>
      <p:pic>
        <p:nvPicPr>
          <p:cNvPr id="15368" name="Picture 8" descr="http://www.valenciavalencia.com/beaches-in-valencia/images/arenas-small-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114800" y="914400"/>
            <a:ext cx="2381250" cy="1914525"/>
          </a:xfrm>
          <a:prstGeom prst="rect">
            <a:avLst/>
          </a:prstGeom>
          <a:noFill/>
        </p:spPr>
      </p:pic>
      <p:pic>
        <p:nvPicPr>
          <p:cNvPr id="15372" name="Picture 12" descr="http://z.about.com/d/gospain/1/0/Z/H/-/-/valencia_flag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895600" y="2057400"/>
            <a:ext cx="1988820" cy="1371600"/>
          </a:xfrm>
          <a:prstGeom prst="rect">
            <a:avLst/>
          </a:prstGeom>
          <a:noFill/>
        </p:spPr>
      </p:pic>
      <p:pic>
        <p:nvPicPr>
          <p:cNvPr id="15374" name="Picture 14" descr="http://www.villasvalencia.com/images/SpainMap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743200" y="609600"/>
            <a:ext cx="1828800" cy="1628775"/>
          </a:xfrm>
          <a:prstGeom prst="rect">
            <a:avLst/>
          </a:prstGeom>
          <a:noFill/>
        </p:spPr>
      </p:pic>
      <p:pic>
        <p:nvPicPr>
          <p:cNvPr id="15378" name="Picture 18" descr="http://www.journyl.com/files/post_gallery/1226046309/valencia-spain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04800" y="2514600"/>
            <a:ext cx="2743200" cy="3822192"/>
          </a:xfrm>
          <a:prstGeom prst="rect">
            <a:avLst/>
          </a:prstGeom>
          <a:noFill/>
        </p:spPr>
      </p:pic>
      <p:pic>
        <p:nvPicPr>
          <p:cNvPr id="15380" name="Picture 20" descr="http://media-cdn.tripadvisor.com/media/photo-s/01/0b/90/7d/valencia-region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553200" y="533400"/>
            <a:ext cx="1940221" cy="2590800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en-US" sz="4800" dirty="0" smtClean="0">
                <a:solidFill>
                  <a:srgbClr val="FF0000"/>
                </a:solidFill>
                <a:latin typeface="AR JULIAN" pitchFamily="2" charset="0"/>
              </a:rPr>
              <a:t> Valencia is one of the top five most visited locations in Spain.</a:t>
            </a:r>
          </a:p>
          <a:p>
            <a:pPr algn="ctr"/>
            <a:endParaRPr lang="en-US" sz="4800" dirty="0">
              <a:latin typeface="AR JULIAN" pitchFamily="2" charset="0"/>
            </a:endParaRPr>
          </a:p>
          <a:p>
            <a:pPr algn="ctr">
              <a:buNone/>
            </a:pPr>
            <a:r>
              <a:rPr lang="en-US" sz="4800" dirty="0" smtClean="0">
                <a:solidFill>
                  <a:srgbClr val="0070C0"/>
                </a:solidFill>
                <a:latin typeface="AR JULIAN" pitchFamily="2" charset="0"/>
              </a:rPr>
              <a:t>Come see what your missing!</a:t>
            </a:r>
            <a:endParaRPr lang="en-US" sz="4800" dirty="0">
              <a:solidFill>
                <a:srgbClr val="0070C0"/>
              </a:solidFill>
              <a:latin typeface="AR JULIAN" pitchFamily="2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88</Words>
  <Application>Microsoft Office PowerPoint</Application>
  <PresentationFormat>On-screen Show (4:3)</PresentationFormat>
  <Paragraphs>14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Welcome to Valencia</vt:lpstr>
      <vt:lpstr>Welcome to Valencia</vt:lpstr>
      <vt:lpstr>Welcome to Valencia</vt:lpstr>
      <vt:lpstr>   ¡Visita Valencia!</vt:lpstr>
      <vt:lpstr>    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Valencia</dc:title>
  <dc:creator>Burda Family</dc:creator>
  <cp:lastModifiedBy>Burda Family</cp:lastModifiedBy>
  <cp:revision>5</cp:revision>
  <dcterms:created xsi:type="dcterms:W3CDTF">2009-10-24T16:57:40Z</dcterms:created>
  <dcterms:modified xsi:type="dcterms:W3CDTF">2009-10-24T17:39:35Z</dcterms:modified>
</cp:coreProperties>
</file>